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57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Shape 7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6" name="Shape 76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3" cy="47105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766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4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/>
          <a:srcRect l="20417" t="33928" b="1300"/>
          <a:stretch>
            <a:fillRect/>
          </a:stretch>
        </p:blipFill>
        <p:spPr>
          <a:xfrm>
            <a:off x="0" y="10798"/>
            <a:ext cx="8417040" cy="6847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4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4549"/>
            <a:ext cx="6720749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2" y="0"/>
            <a:ext cx="4570218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0" y="0"/>
            <a:ext cx="8426961" cy="6971158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325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8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5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034EA2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6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34EA2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447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5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484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5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6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48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2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5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4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6BB745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605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3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1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50" y="1"/>
            <a:ext cx="3193050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9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4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639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2384" y="5625199"/>
            <a:ext cx="2439617" cy="1232802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64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6" cy="874129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7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0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1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5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6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07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1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4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9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4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/>
          <p:cNvSpPr txBox="1"/>
          <p:nvPr/>
        </p:nvSpPr>
        <p:spPr>
          <a:xfrm>
            <a:off x="765387" y="4725144"/>
            <a:ext cx="528489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8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769" name="Text Placeholder 1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B2B</a:t>
            </a:r>
          </a:p>
        </p:txBody>
      </p:sp>
      <p:sp>
        <p:nvSpPr>
          <p:cNvPr id="770" name="Text Placeholder 2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Юрій Заремба  |  засновник та директор AXDRAFT</a:t>
            </a:r>
          </a:p>
        </p:txBody>
      </p:sp>
      <p:pic>
        <p:nvPicPr>
          <p:cNvPr id="771" name="re_start_logo-08.png" descr="re_start_logo-08.png"/>
          <p:cNvPicPr>
            <a:picLocks noChangeAspect="1"/>
          </p:cNvPicPr>
          <p:nvPr/>
        </p:nvPicPr>
        <p:blipFill>
          <a:blip r:embed="rId3"/>
          <a:srcRect t="1257" b="1257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2" name="cyberinnov8_wh.png" descr="cyberinnov8_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340" y="527959"/>
            <a:ext cx="1747415" cy="476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/>
          <a:p>
            <a:pPr defTabSz="832104">
              <a:spcBef>
                <a:spcPts val="600"/>
              </a:spcBef>
              <a:defRPr sz="2730"/>
            </a:pPr>
            <a:r>
              <a:t> </a:t>
            </a:r>
            <a:r>
              <a:rPr>
                <a:solidFill>
                  <a:srgbClr val="034EA2"/>
                </a:solidFill>
              </a:rPr>
              <a:t>Модель B2B</a:t>
            </a:r>
          </a:p>
        </p:txBody>
      </p:sp>
      <p:pic>
        <p:nvPicPr>
          <p:cNvPr id="775" name="Tijdelijke aanduiding voor afbeelding 6" descr="Tijdelijke aanduiding voor afbeelding 6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23391" y="4065749"/>
            <a:ext cx="10945217" cy="1584177"/>
          </a:xfrm>
          <a:prstGeom prst="rect">
            <a:avLst/>
          </a:prstGeom>
        </p:spPr>
      </p:pic>
      <p:grpSp>
        <p:nvGrpSpPr>
          <p:cNvPr id="778" name="Google Shape;287;p45"/>
          <p:cNvGrpSpPr/>
          <p:nvPr/>
        </p:nvGrpSpPr>
        <p:grpSpPr>
          <a:xfrm>
            <a:off x="729235" y="1385313"/>
            <a:ext cx="2388300" cy="714601"/>
            <a:chOff x="0" y="0"/>
            <a:chExt cx="2388299" cy="714600"/>
          </a:xfrm>
        </p:grpSpPr>
        <p:sp>
          <p:nvSpPr>
            <p:cNvPr id="776" name="Shape"/>
            <p:cNvSpPr/>
            <p:nvPr/>
          </p:nvSpPr>
          <p:spPr>
            <a:xfrm>
              <a:off x="0" y="-1"/>
              <a:ext cx="2388300" cy="714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369" y="0"/>
                  </a:lnTo>
                  <a:lnTo>
                    <a:pt x="21600" y="10800"/>
                  </a:lnTo>
                  <a:lnTo>
                    <a:pt x="18369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77" name="ЦІННІСТЬ"/>
            <p:cNvSpPr txBox="1"/>
            <p:nvPr/>
          </p:nvSpPr>
          <p:spPr>
            <a:xfrm>
              <a:off x="4762" y="141504"/>
              <a:ext cx="2200126" cy="431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r>
                <a:t>ЦІННІСТЬ</a:t>
              </a:r>
            </a:p>
          </p:txBody>
        </p:sp>
      </p:grpSp>
      <p:grpSp>
        <p:nvGrpSpPr>
          <p:cNvPr id="781" name="Google Shape;288;p45"/>
          <p:cNvGrpSpPr/>
          <p:nvPr/>
        </p:nvGrpSpPr>
        <p:grpSpPr>
          <a:xfrm>
            <a:off x="4901850" y="1385313"/>
            <a:ext cx="2388300" cy="714601"/>
            <a:chOff x="0" y="0"/>
            <a:chExt cx="2388299" cy="714600"/>
          </a:xfrm>
        </p:grpSpPr>
        <p:sp>
          <p:nvSpPr>
            <p:cNvPr id="779" name="Shape"/>
            <p:cNvSpPr/>
            <p:nvPr/>
          </p:nvSpPr>
          <p:spPr>
            <a:xfrm>
              <a:off x="0" y="-1"/>
              <a:ext cx="2388300" cy="714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369" y="0"/>
                  </a:lnTo>
                  <a:lnTo>
                    <a:pt x="21600" y="10800"/>
                  </a:lnTo>
                  <a:lnTo>
                    <a:pt x="18369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0" name="КОРИСТУВАЧ"/>
            <p:cNvSpPr txBox="1"/>
            <p:nvPr/>
          </p:nvSpPr>
          <p:spPr>
            <a:xfrm>
              <a:off x="4762" y="141504"/>
              <a:ext cx="2200126" cy="431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r>
                <a:t>КОРИСТУВАЧ</a:t>
              </a:r>
            </a:p>
          </p:txBody>
        </p:sp>
      </p:grpSp>
      <p:grpSp>
        <p:nvGrpSpPr>
          <p:cNvPr id="784" name="Google Shape;289;p45"/>
          <p:cNvGrpSpPr/>
          <p:nvPr/>
        </p:nvGrpSpPr>
        <p:grpSpPr>
          <a:xfrm>
            <a:off x="8866050" y="1385313"/>
            <a:ext cx="2388301" cy="714601"/>
            <a:chOff x="0" y="0"/>
            <a:chExt cx="2388299" cy="714600"/>
          </a:xfrm>
        </p:grpSpPr>
        <p:sp>
          <p:nvSpPr>
            <p:cNvPr id="782" name="Shape"/>
            <p:cNvSpPr/>
            <p:nvPr/>
          </p:nvSpPr>
          <p:spPr>
            <a:xfrm>
              <a:off x="0" y="-1"/>
              <a:ext cx="2388300" cy="7146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8369" y="0"/>
                  </a:lnTo>
                  <a:lnTo>
                    <a:pt x="21600" y="10800"/>
                  </a:lnTo>
                  <a:lnTo>
                    <a:pt x="18369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70C0"/>
            </a:solidFill>
            <a:ln w="9525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83" name="МОНЕТИЗАЦІЯ"/>
            <p:cNvSpPr txBox="1"/>
            <p:nvPr/>
          </p:nvSpPr>
          <p:spPr>
            <a:xfrm>
              <a:off x="4762" y="141504"/>
              <a:ext cx="2200126" cy="431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>
              <a:lvl1pPr algn="ctr">
                <a:defRPr sz="2000" b="1">
                  <a:solidFill>
                    <a:srgbClr val="FFFFFF"/>
                  </a:solidFill>
                </a:defRPr>
              </a:lvl1pPr>
            </a:lstStyle>
            <a:p>
              <a:r>
                <a:t>МОНЕТИЗАЦІЯ</a:t>
              </a:r>
            </a:p>
          </p:txBody>
        </p:sp>
      </p:grpSp>
      <p:sp>
        <p:nvSpPr>
          <p:cNvPr id="785" name="Google Shape;290;p45"/>
          <p:cNvSpPr txBox="1"/>
          <p:nvPr/>
        </p:nvSpPr>
        <p:spPr>
          <a:xfrm>
            <a:off x="729234" y="2245503"/>
            <a:ext cx="3581258" cy="15928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r>
              <a:t>Вирішення проблем компаній (юридичних осіб):</a:t>
            </a:r>
          </a:p>
          <a:p>
            <a:pPr marL="342900" indent="-317500">
              <a:buClr>
                <a:srgbClr val="0070C0"/>
              </a:buClr>
              <a:buSzPts val="1800"/>
              <a:buFont typeface="Arial"/>
              <a:buChar char="•"/>
            </a:pPr>
            <a:r>
              <a:t>автоматизація бізнес процесів;</a:t>
            </a:r>
          </a:p>
          <a:p>
            <a:pPr marL="342900" indent="-317500">
              <a:buClr>
                <a:srgbClr val="0070C0"/>
              </a:buClr>
              <a:buSzPts val="1800"/>
              <a:buFont typeface="Arial"/>
              <a:buChar char="•"/>
            </a:pPr>
            <a:r>
              <a:t>кібербезпека;</a:t>
            </a:r>
          </a:p>
          <a:p>
            <a:pPr marL="342900" indent="-317500">
              <a:buClr>
                <a:srgbClr val="0070C0"/>
              </a:buClr>
              <a:buSzPts val="1800"/>
              <a:buFont typeface="Arial"/>
              <a:buChar char="•"/>
            </a:pPr>
            <a:r>
              <a:t>постачання обладнання.</a:t>
            </a:r>
          </a:p>
        </p:txBody>
      </p:sp>
      <p:sp>
        <p:nvSpPr>
          <p:cNvPr id="786" name="Google Shape;291;p45"/>
          <p:cNvSpPr txBox="1"/>
          <p:nvPr/>
        </p:nvSpPr>
        <p:spPr>
          <a:xfrm>
            <a:off x="4769648" y="2223546"/>
            <a:ext cx="2652704" cy="1300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marL="342900" indent="-317500">
              <a:buClr>
                <a:srgbClr val="0070C0"/>
              </a:buClr>
              <a:buSzPts val="1800"/>
              <a:buFont typeface="Arial"/>
              <a:buChar char="•"/>
            </a:pPr>
            <a:r>
              <a:t>бізнеси різного розміру;</a:t>
            </a:r>
          </a:p>
          <a:p>
            <a:pPr marL="342900" indent="-317500">
              <a:buClr>
                <a:srgbClr val="0070C0"/>
              </a:buClr>
              <a:buSzPts val="1800"/>
              <a:buFont typeface="Arial"/>
              <a:buChar char="•"/>
            </a:pPr>
            <a:r>
              <a:t>департаменти великих компаній.</a:t>
            </a:r>
          </a:p>
        </p:txBody>
      </p:sp>
      <p:sp>
        <p:nvSpPr>
          <p:cNvPr id="787" name="Google Shape;292;p45"/>
          <p:cNvSpPr txBox="1"/>
          <p:nvPr/>
        </p:nvSpPr>
        <p:spPr>
          <a:xfrm>
            <a:off x="8866050" y="2223546"/>
            <a:ext cx="2810576" cy="13007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marL="342900" indent="-317500">
              <a:buClr>
                <a:srgbClr val="0070C0"/>
              </a:buClr>
              <a:buSzPts val="1800"/>
              <a:buFont typeface="Arial"/>
              <a:buChar char="•"/>
            </a:pPr>
            <a:r>
              <a:t>підписка;</a:t>
            </a:r>
          </a:p>
          <a:p>
            <a:pPr marL="342900" indent="-317500">
              <a:buClr>
                <a:srgbClr val="0070C0"/>
              </a:buClr>
              <a:buSzPts val="1800"/>
              <a:buFont typeface="Arial"/>
              <a:buChar char="•"/>
            </a:pPr>
            <a:r>
              <a:t>одноразовий платіж;</a:t>
            </a:r>
          </a:p>
          <a:p>
            <a:pPr marL="342900" indent="-317500">
              <a:buClr>
                <a:srgbClr val="0070C0"/>
              </a:buClr>
              <a:buSzPts val="1800"/>
              <a:buFont typeface="Arial"/>
              <a:buChar char="•"/>
            </a:pPr>
            <a:r>
              <a:t>комісія за транзакцію;</a:t>
            </a:r>
          </a:p>
          <a:p>
            <a:pPr marL="342900" indent="-317500">
              <a:buClr>
                <a:srgbClr val="0070C0"/>
              </a:buClr>
              <a:buSzPts val="1800"/>
              <a:buFont typeface="Arial"/>
              <a:buChar char="•"/>
            </a:pPr>
            <a:r>
              <a:t>реклама.</a:t>
            </a:r>
          </a:p>
        </p:txBody>
      </p:sp>
      <p:pic>
        <p:nvPicPr>
          <p:cNvPr id="788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9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1" name="Tijdelijke aanduiding voor afbeelding 5" descr="Tijdelijke aanduiding voor afbeelding 5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4463819" y="1196751"/>
            <a:ext cx="3360374" cy="4176466"/>
          </a:xfrm>
          <a:prstGeom prst="rect">
            <a:avLst/>
          </a:prstGeom>
        </p:spPr>
      </p:pic>
      <p:pic>
        <p:nvPicPr>
          <p:cNvPr id="792" name="Tijdelijke aanduiding voor afbeelding 6" descr="Tijdelijke aanduiding voor afbeelding 6"/>
          <p:cNvPicPr>
            <a:picLocks noGrp="1" noChangeAspect="1"/>
          </p:cNvPicPr>
          <p:nvPr>
            <p:ph type="pic" idx="22"/>
          </p:nvPr>
        </p:nvPicPr>
        <p:blipFill>
          <a:blip r:embed="rId3"/>
          <a:stretch>
            <a:fillRect/>
          </a:stretch>
        </p:blipFill>
        <p:spPr>
          <a:xfrm>
            <a:off x="8208236" y="1196751"/>
            <a:ext cx="3360374" cy="4176466"/>
          </a:xfrm>
          <a:prstGeom prst="rect">
            <a:avLst/>
          </a:prstGeom>
        </p:spPr>
      </p:pic>
      <p:sp>
        <p:nvSpPr>
          <p:cNvPr id="793" name="Tijdelijke aanduiding voor tekst 3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3456384" cy="432049"/>
          </a:xfrm>
          <a:prstGeom prst="rect">
            <a:avLst/>
          </a:prstGeom>
        </p:spPr>
        <p:txBody>
          <a:bodyPr/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t>Основні риси B2B</a:t>
            </a:r>
          </a:p>
        </p:txBody>
      </p:sp>
      <p:sp>
        <p:nvSpPr>
          <p:cNvPr id="794" name="Tijdelijke aanduiding voor tekst 4"/>
          <p:cNvSpPr>
            <a:spLocks noGrp="1"/>
          </p:cNvSpPr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lnSpc>
                <a:spcPct val="113000"/>
              </a:lnSpc>
            </a:pPr>
            <a:r>
              <a:t>Складніша цінність</a:t>
            </a:r>
          </a:p>
          <a:p>
            <a:pPr>
              <a:lnSpc>
                <a:spcPct val="113000"/>
              </a:lnSpc>
            </a:pPr>
            <a:r>
              <a:t>Поступовий ріст</a:t>
            </a:r>
          </a:p>
          <a:p>
            <a:pPr>
              <a:lnSpc>
                <a:spcPct val="113000"/>
              </a:lnSpc>
            </a:pPr>
            <a:r>
              <a:t>Вища ціна, довший цикл продажу </a:t>
            </a:r>
          </a:p>
        </p:txBody>
      </p:sp>
      <p:pic>
        <p:nvPicPr>
          <p:cNvPr id="795" name="re_start_logo-08.png" descr="re_start_logo-0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96" name="cyberinnov8_bl.png" descr="cyberinnov8_b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Tijdelijke aanduiding voor tekst 1"/>
          <p:cNvSpPr txBox="1">
            <a:spLocks noGrp="1"/>
          </p:cNvSpPr>
          <p:nvPr>
            <p:ph type="body" sz="quarter" idx="1"/>
          </p:nvPr>
        </p:nvSpPr>
        <p:spPr>
          <a:xfrm>
            <a:off x="623393" y="541719"/>
            <a:ext cx="6048673" cy="432049"/>
          </a:xfrm>
          <a:prstGeom prst="rect">
            <a:avLst/>
          </a:prstGeom>
        </p:spPr>
        <p:txBody>
          <a:bodyPr/>
          <a:lstStyle/>
          <a:p>
            <a:pPr defTabSz="832104">
              <a:spcBef>
                <a:spcPts val="600"/>
              </a:spcBef>
              <a:defRPr sz="2730"/>
            </a:pPr>
            <a:r>
              <a:t>Приклади B2B</a:t>
            </a:r>
          </a:p>
        </p:txBody>
      </p:sp>
      <p:pic>
        <p:nvPicPr>
          <p:cNvPr id="799" name="Tijdelijke aanduiding voor afbeelding 7" descr="Tijdelijke aanduiding voor afbeelding 7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30238" b="30238"/>
          <a:stretch>
            <a:fillRect/>
          </a:stretch>
        </p:blipFill>
        <p:spPr>
          <a:xfrm>
            <a:off x="623391" y="3791020"/>
            <a:ext cx="6048673" cy="1584177"/>
          </a:xfrm>
          <a:prstGeom prst="rect">
            <a:avLst/>
          </a:prstGeom>
        </p:spPr>
      </p:pic>
      <p:sp>
        <p:nvSpPr>
          <p:cNvPr id="800" name="Tijdelijke aanduiding voor tekst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buClr>
                <a:srgbClr val="0070C0"/>
              </a:buClr>
            </a:pPr>
            <a:r>
              <a:t>Salesforce</a:t>
            </a:r>
          </a:p>
          <a:p>
            <a:pPr>
              <a:buClr>
                <a:srgbClr val="0070C0"/>
              </a:buClr>
            </a:pPr>
            <a:r>
              <a:t>People.ai </a:t>
            </a:r>
            <a:endParaRPr>
              <a:solidFill>
                <a:srgbClr val="008F00"/>
              </a:solidFill>
            </a:endParaRPr>
          </a:p>
          <a:p>
            <a:pPr>
              <a:buClr>
                <a:srgbClr val="0070C0"/>
              </a:buClr>
            </a:pPr>
            <a:r>
              <a:t>AXDRAFT </a:t>
            </a:r>
          </a:p>
        </p:txBody>
      </p:sp>
      <p:pic>
        <p:nvPicPr>
          <p:cNvPr id="801" name="Tijdelijke aanduiding voor afbeelding 6" descr="Tijdelijke aanduiding voor afbeelding 6"/>
          <p:cNvPicPr>
            <a:picLocks noGrp="1" noChangeAspect="1"/>
          </p:cNvPicPr>
          <p:nvPr>
            <p:ph type="pic" idx="23"/>
          </p:nvPr>
        </p:nvPicPr>
        <p:blipFill>
          <a:blip r:embed="rId3"/>
          <a:srcRect t="3947" b="3947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802" name="Tijdelijke aanduiding voor afbeelding 8" descr="Tijdelijke aanduiding voor afbeelding 8"/>
          <p:cNvPicPr>
            <a:picLocks noGrp="1" noChangeAspect="1"/>
          </p:cNvPicPr>
          <p:nvPr>
            <p:ph type="pic" idx="24"/>
          </p:nvPr>
        </p:nvPicPr>
        <p:blipFill>
          <a:blip r:embed="rId4"/>
          <a:srcRect t="17261" b="17261"/>
          <a:stretch>
            <a:fillRect/>
          </a:stretch>
        </p:blipFill>
        <p:spPr>
          <a:xfrm>
            <a:off x="6960096" y="3789039"/>
            <a:ext cx="4608513" cy="1584177"/>
          </a:xfrm>
          <a:prstGeom prst="rect">
            <a:avLst/>
          </a:prstGeom>
        </p:spPr>
      </p:pic>
      <p:pic>
        <p:nvPicPr>
          <p:cNvPr id="803" name="re_start_logo-08.png" descr="re_start_logo-0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4" name="cyberinnov8_bl.png" descr="cyberinnov8_b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1434260-F208-4C1E-A335-41CAE044BCB8}"/>
</file>

<file path=customXml/itemProps2.xml><?xml version="1.0" encoding="utf-8"?>
<ds:datastoreItem xmlns:ds="http://schemas.openxmlformats.org/officeDocument/2006/customXml" ds:itemID="{49FCDDA2-0F38-447B-BCF9-021383842158}"/>
</file>

<file path=customXml/itemProps3.xml><?xml version="1.0" encoding="utf-8"?>
<ds:datastoreItem xmlns:ds="http://schemas.openxmlformats.org/officeDocument/2006/customXml" ds:itemID="{AC95CD2D-29CF-4135-9A32-8EC50730C2F8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Office PowerPoint</Application>
  <PresentationFormat>Widescreen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Titillium</vt:lpstr>
      <vt:lpstr>01_donker blauwe achtergrond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1</cp:revision>
  <dcterms:modified xsi:type="dcterms:W3CDTF">2022-12-25T23:37:52Z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