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94">
            <a:alpha val="9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Picture Placeholder 6" descr="Picture Placeholder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xfrm>
            <a:off x="6903487" y="-1251521"/>
            <a:ext cx="6044401" cy="6045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2"/>
          <p:cNvSpPr txBox="1">
            <a:spLocks noGrp="1"/>
          </p:cNvSpPr>
          <p:nvPr>
            <p:ph type="body" sz="quarter" idx="1"/>
          </p:nvPr>
        </p:nvSpPr>
        <p:spPr>
          <a:xfrm>
            <a:off x="413163" y="4151368"/>
            <a:ext cx="5976001" cy="501769"/>
          </a:xfrm>
          <a:prstGeom prst="rect">
            <a:avLst/>
          </a:prstGeom>
        </p:spPr>
        <p:txBody>
          <a:bodyPr/>
          <a:lstStyle/>
          <a:p>
            <a:r>
              <a:t>Convertible Loan</a:t>
            </a:r>
          </a:p>
        </p:txBody>
      </p:sp>
      <p:sp>
        <p:nvSpPr>
          <p:cNvPr id="770" name="Text Placeholder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Андрій Хантіль   |  засновник та директор юридичної фірми "Юніверсал-Лекс"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Picture Placeholder 4" descr="Picture Placeholder 4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29" cy="1584176"/>
          </a:xfrm>
          <a:prstGeom prst="rect">
            <a:avLst/>
          </a:prstGeom>
        </p:spPr>
      </p:pic>
      <p:sp>
        <p:nvSpPr>
          <p:cNvPr id="775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76872"/>
            <a:ext cx="10945216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Convertible Loan</a:t>
            </a:r>
          </a:p>
        </p:txBody>
      </p:sp>
      <p:sp>
        <p:nvSpPr>
          <p:cNvPr id="776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2772066"/>
            <a:ext cx="10945215" cy="288290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228600" indent="-228600">
              <a:lnSpc>
                <a:spcPct val="120000"/>
              </a:lnSpc>
              <a:spcBef>
                <a:spcPts val="1000"/>
              </a:spcBef>
              <a:buClr>
                <a:srgbClr val="FFFFFF"/>
              </a:buClr>
              <a:buSzPts val="2000"/>
            </a:pPr>
            <a:r>
              <a:t>(також:convertible bond / convertible note / convertible debt)</a:t>
            </a:r>
            <a:endParaRPr u="sng"/>
          </a:p>
          <a:p>
            <a:pPr marL="228600" indent="-228600" algn="just">
              <a:lnSpc>
                <a:spcPct val="120000"/>
              </a:lnSpc>
              <a:spcBef>
                <a:spcPts val="1000"/>
              </a:spcBef>
              <a:buClr>
                <a:srgbClr val="FFFFFF"/>
              </a:buClr>
              <a:buSzPts val="2000"/>
            </a:pPr>
            <a:r>
              <a:t>Це вид облігацій (письмового зобов’язання), які власник може конвертувати у визначену кількість простих акцій компанії-емітента або у грошові кошти еквівалентної вартості. </a:t>
            </a:r>
          </a:p>
          <a:p>
            <a:pPr marL="228600" indent="-228600" algn="just">
              <a:lnSpc>
                <a:spcPct val="120000"/>
              </a:lnSpc>
              <a:spcBef>
                <a:spcPts val="1000"/>
              </a:spcBef>
              <a:buClr>
                <a:srgbClr val="FFFFFF"/>
              </a:buClr>
              <a:buSzPts val="2000"/>
            </a:pPr>
            <a:r>
              <a:t>Це гібридний цінний папір, що має ознаки боргових та пайових цінних паперів.</a:t>
            </a:r>
          </a:p>
        </p:txBody>
      </p:sp>
      <p:pic>
        <p:nvPicPr>
          <p:cNvPr id="777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78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29" cy="1584176"/>
          </a:xfrm>
          <a:prstGeom prst="rect">
            <a:avLst/>
          </a:prstGeom>
        </p:spPr>
      </p:pic>
      <p:sp>
        <p:nvSpPr>
          <p:cNvPr id="781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76872"/>
            <a:ext cx="10945216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Істотні умови:</a:t>
            </a:r>
          </a:p>
        </p:txBody>
      </p:sp>
      <p:sp>
        <p:nvSpPr>
          <p:cNvPr id="782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2802160"/>
            <a:ext cx="10945215" cy="29959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141716" indent="-141716" defTabSz="722376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80"/>
            </a:pPr>
            <a:r>
              <a:t>Сума боргу.</a:t>
            </a:r>
          </a:p>
          <a:p>
            <a:pPr marL="141716" indent="-141716" defTabSz="722376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80"/>
            </a:pPr>
            <a:r>
              <a:t>Строк дії, після якого наступає автоматична конвертація.</a:t>
            </a:r>
          </a:p>
          <a:p>
            <a:pPr marL="141716" indent="-141716" defTabSz="722376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80"/>
            </a:pPr>
            <a:r>
              <a:t>Нарахування відсотків за користування сумою боргу.</a:t>
            </a:r>
          </a:p>
          <a:p>
            <a:pPr marL="141716" indent="-141716" defTabSz="722376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80"/>
            </a:pPr>
            <a:r>
              <a:t>Знижка при конвертації (Conversion Discount).</a:t>
            </a:r>
          </a:p>
          <a:p>
            <a:pPr marL="141716" indent="-141716" defTabSz="722376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80"/>
            </a:pPr>
            <a:r>
              <a:t>Valuation САР.</a:t>
            </a:r>
          </a:p>
          <a:p>
            <a:pPr marL="141716" indent="-141716" defTabSz="722376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80"/>
            </a:pPr>
            <a:r>
              <a:t>Умови для автоматичної конвертації (Qualified Transaction - зазвичай).</a:t>
            </a:r>
          </a:p>
          <a:p>
            <a:pPr marL="141716" indent="-141716" defTabSz="722376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80"/>
            </a:pPr>
            <a:r>
              <a:t>Ліквідаційні преференції інвестора.</a:t>
            </a:r>
          </a:p>
          <a:p>
            <a:pPr marL="141716" indent="-141716" defTabSz="722376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80"/>
            </a:pPr>
            <a:r>
              <a:t>Умови конвертації та статус сторін та отриманих акцій після конвертації.</a:t>
            </a:r>
          </a:p>
        </p:txBody>
      </p:sp>
      <p:pic>
        <p:nvPicPr>
          <p:cNvPr id="783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4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1913A28-1433-4E96-A67D-07280247BC4C}"/>
</file>

<file path=customXml/itemProps2.xml><?xml version="1.0" encoding="utf-8"?>
<ds:datastoreItem xmlns:ds="http://schemas.openxmlformats.org/officeDocument/2006/customXml" ds:itemID="{549D5D03-07BA-4B50-AE66-3D171A3F2155}"/>
</file>

<file path=customXml/itemProps3.xml><?xml version="1.0" encoding="utf-8"?>
<ds:datastoreItem xmlns:ds="http://schemas.openxmlformats.org/officeDocument/2006/customXml" ds:itemID="{0E6F7FE3-79BD-47FB-94F6-ACDD25B800D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2022-12-25T13:06:53Z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