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2.xml"/><Relationship Id="rId5" Type="http://schemas.openxmlformats.org/officeDocument/2006/relationships/presProps" Target="presProps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viatoslav Sviatnenko" userId="ee77cab3-2f70-461c-97be-5fc380e9e3bd" providerId="ADAL" clId="{24E63F74-32F3-4A14-88B4-A35038FFD15D}"/>
    <pc:docChg chg="custSel delSld modSld">
      <pc:chgData name="Sviatoslav Sviatnenko" userId="ee77cab3-2f70-461c-97be-5fc380e9e3bd" providerId="ADAL" clId="{24E63F74-32F3-4A14-88B4-A35038FFD15D}" dt="2022-12-25T13:29:36.636" v="25" actId="20577"/>
      <pc:docMkLst>
        <pc:docMk/>
      </pc:docMkLst>
      <pc:sldChg chg="del">
        <pc:chgData name="Sviatoslav Sviatnenko" userId="ee77cab3-2f70-461c-97be-5fc380e9e3bd" providerId="ADAL" clId="{24E63F74-32F3-4A14-88B4-A35038FFD15D}" dt="2022-12-25T13:20:38.887" v="0" actId="47"/>
        <pc:sldMkLst>
          <pc:docMk/>
          <pc:sldMk cId="0" sldId="257"/>
        </pc:sldMkLst>
      </pc:sldChg>
      <pc:sldChg chg="modSp mod">
        <pc:chgData name="Sviatoslav Sviatnenko" userId="ee77cab3-2f70-461c-97be-5fc380e9e3bd" providerId="ADAL" clId="{24E63F74-32F3-4A14-88B4-A35038FFD15D}" dt="2022-12-25T13:29:36.636" v="25" actId="20577"/>
        <pc:sldMkLst>
          <pc:docMk/>
          <pc:sldMk cId="0" sldId="258"/>
        </pc:sldMkLst>
        <pc:spChg chg="mod">
          <ac:chgData name="Sviatoslav Sviatnenko" userId="ee77cab3-2f70-461c-97be-5fc380e9e3bd" providerId="ADAL" clId="{24E63F74-32F3-4A14-88B4-A35038FFD15D}" dt="2022-12-25T13:29:36.636" v="25" actId="20577"/>
          <ac:spMkLst>
            <pc:docMk/>
            <pc:sldMk cId="0" sldId="258"/>
            <ac:spMk id="781" creationId="{00000000-0000-0000-0000-000000000000}"/>
          </ac:spMkLst>
        </pc:spChg>
      </pc:sldChg>
      <pc:sldMasterChg chg="delSldLayout">
        <pc:chgData name="Sviatoslav Sviatnenko" userId="ee77cab3-2f70-461c-97be-5fc380e9e3bd" providerId="ADAL" clId="{24E63F74-32F3-4A14-88B4-A35038FFD15D}" dt="2022-12-25T13:20:38.887" v="0" actId="47"/>
        <pc:sldMasterMkLst>
          <pc:docMk/>
          <pc:sldMasterMk cId="0" sldId="2147483648"/>
        </pc:sldMasterMkLst>
        <pc:sldLayoutChg chg="del">
          <pc:chgData name="Sviatoslav Sviatnenko" userId="ee77cab3-2f70-461c-97be-5fc380e9e3bd" providerId="ADAL" clId="{24E63F74-32F3-4A14-88B4-A35038FFD15D}" dt="2022-12-25T13:20:38.887" v="0" actId="47"/>
          <pc:sldLayoutMkLst>
            <pc:docMk/>
            <pc:sldMasterMk cId="0" sldId="2147483648"/>
            <pc:sldLayoutMk cId="0" sldId="214748369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3" r:id="rId44"/>
    <p:sldLayoutId id="2147483694" r:id="rId45"/>
    <p:sldLayoutId id="2147483695" r:id="rId46"/>
    <p:sldLayoutId id="2147483696" r:id="rId47"/>
    <p:sldLayoutId id="2147483697" r:id="rId48"/>
    <p:sldLayoutId id="2147483698" r:id="rId49"/>
    <p:sldLayoutId id="2147483699" r:id="rId50"/>
    <p:sldLayoutId id="2147483700" r:id="rId51"/>
    <p:sldLayoutId id="2147483701" r:id="rId52"/>
    <p:sldLayoutId id="2147483702" r:id="rId53"/>
    <p:sldLayoutId id="2147483703" r:id="rId54"/>
    <p:sldLayoutId id="2147483704" r:id="rId55"/>
    <p:sldLayoutId id="2147483705" r:id="rId56"/>
    <p:sldLayoutId id="2147483706" r:id="rId57"/>
    <p:sldLayoutId id="2147483707" r:id="rId58"/>
    <p:sldLayoutId id="2147483708" r:id="rId59"/>
    <p:sldLayoutId id="2147483709" r:id="rId60"/>
    <p:sldLayoutId id="2147483710" r:id="rId61"/>
    <p:sldLayoutId id="2147483711" r:id="rId62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94">
            <a:alpha val="9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Picture Placeholder 6" descr="Picture Placeholder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xfrm>
            <a:off x="6903487" y="-1251521"/>
            <a:ext cx="6044401" cy="6045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13163" y="4151368"/>
            <a:ext cx="5976001" cy="501769"/>
          </a:xfrm>
          <a:prstGeom prst="rect">
            <a:avLst/>
          </a:prstGeom>
        </p:spPr>
        <p:txBody>
          <a:bodyPr/>
          <a:lstStyle/>
          <a:p>
            <a:r>
              <a:t>Investment Agreement та Term Sheet</a:t>
            </a:r>
          </a:p>
        </p:txBody>
      </p:sp>
      <p:sp>
        <p:nvSpPr>
          <p:cNvPr id="770" name="Text Placeholder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Андрій Хантіль   |  засновник та директор юридичної фірми "Юніверсал-Лекс"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0" name="Picture Placeholder 4" descr="Picture Placeholder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45279" y="476672"/>
            <a:ext cx="10923329" cy="1584176"/>
          </a:xfrm>
          <a:prstGeom prst="rect">
            <a:avLst/>
          </a:prstGeom>
        </p:spPr>
      </p:pic>
      <p:sp>
        <p:nvSpPr>
          <p:cNvPr id="781" name="Tijdelijke aanduiding voor tekst 2"/>
          <p:cNvSpPr txBox="1">
            <a:spLocks noGrp="1"/>
          </p:cNvSpPr>
          <p:nvPr>
            <p:ph type="body" sz="quarter" idx="1"/>
          </p:nvPr>
        </p:nvSpPr>
        <p:spPr>
          <a:xfrm>
            <a:off x="623392" y="2200433"/>
            <a:ext cx="10945216" cy="4320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832104">
              <a:spcBef>
                <a:spcPts val="600"/>
              </a:spcBef>
              <a:defRPr sz="2730"/>
            </a:lvl1pPr>
          </a:lstStyle>
          <a:p>
            <a:r>
              <a:rPr dirty="0" err="1"/>
              <a:t>Істотні</a:t>
            </a:r>
            <a:r>
              <a:rPr dirty="0"/>
              <a:t> </a:t>
            </a:r>
            <a:r>
              <a:rPr dirty="0" err="1"/>
              <a:t>умови</a:t>
            </a:r>
            <a:r>
              <a:rPr lang="uk-UA" dirty="0"/>
              <a:t> інвестиційного договору</a:t>
            </a:r>
            <a:r>
              <a:rPr dirty="0"/>
              <a:t>:</a:t>
            </a:r>
          </a:p>
        </p:txBody>
      </p:sp>
      <p:sp>
        <p:nvSpPr>
          <p:cNvPr id="782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2695627"/>
            <a:ext cx="10945215" cy="323771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260604" indent="-260604" algn="just" defTabSz="694944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20"/>
            </a:pPr>
            <a:r>
              <a:rPr dirty="0" err="1"/>
              <a:t>Сума</a:t>
            </a:r>
            <a:r>
              <a:rPr dirty="0"/>
              <a:t> </a:t>
            </a:r>
            <a:r>
              <a:rPr dirty="0" err="1"/>
              <a:t>інвестиції</a:t>
            </a:r>
            <a:r>
              <a:rPr dirty="0"/>
              <a:t>, </a:t>
            </a:r>
            <a:r>
              <a:rPr dirty="0" err="1"/>
              <a:t>форма</a:t>
            </a:r>
            <a:r>
              <a:rPr dirty="0"/>
              <a:t> </a:t>
            </a:r>
            <a:r>
              <a:rPr dirty="0" err="1"/>
              <a:t>інвестиції</a:t>
            </a:r>
            <a:r>
              <a:rPr dirty="0"/>
              <a:t> (в </a:t>
            </a:r>
            <a:r>
              <a:rPr dirty="0" err="1"/>
              <a:t>т.ч</a:t>
            </a:r>
            <a:r>
              <a:rPr dirty="0"/>
              <a:t>. </a:t>
            </a:r>
            <a:r>
              <a:rPr dirty="0" err="1"/>
              <a:t>валюта</a:t>
            </a:r>
            <a:r>
              <a:rPr dirty="0"/>
              <a:t> </a:t>
            </a:r>
            <a:r>
              <a:rPr dirty="0" err="1"/>
              <a:t>платежу</a:t>
            </a:r>
            <a:r>
              <a:rPr dirty="0"/>
              <a:t>).</a:t>
            </a:r>
          </a:p>
          <a:p>
            <a:pPr marL="260604" indent="-260604" algn="just" defTabSz="694944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20"/>
            </a:pPr>
            <a:r>
              <a:rPr dirty="0" err="1"/>
              <a:t>Порядок</a:t>
            </a:r>
            <a:r>
              <a:rPr dirty="0"/>
              <a:t> </a:t>
            </a:r>
            <a:r>
              <a:rPr dirty="0" err="1"/>
              <a:t>внесення</a:t>
            </a:r>
            <a:r>
              <a:rPr dirty="0"/>
              <a:t> </a:t>
            </a:r>
            <a:r>
              <a:rPr dirty="0" err="1"/>
              <a:t>інвестиції</a:t>
            </a:r>
            <a:r>
              <a:rPr dirty="0"/>
              <a:t>.</a:t>
            </a:r>
          </a:p>
          <a:p>
            <a:pPr marL="260604" indent="-260604" algn="just" defTabSz="694944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20"/>
            </a:pPr>
            <a:r>
              <a:rPr dirty="0" err="1"/>
              <a:t>Порядок</a:t>
            </a:r>
            <a:r>
              <a:rPr dirty="0"/>
              <a:t> </a:t>
            </a:r>
            <a:r>
              <a:rPr dirty="0" err="1"/>
              <a:t>отримання</a:t>
            </a:r>
            <a:r>
              <a:rPr dirty="0"/>
              <a:t> </a:t>
            </a:r>
            <a:r>
              <a:rPr dirty="0" err="1"/>
              <a:t>інвестором</a:t>
            </a:r>
            <a:r>
              <a:rPr dirty="0"/>
              <a:t> </a:t>
            </a:r>
            <a:r>
              <a:rPr dirty="0" err="1"/>
              <a:t>блага</a:t>
            </a:r>
            <a:r>
              <a:rPr dirty="0"/>
              <a:t> (</a:t>
            </a:r>
            <a:r>
              <a:rPr dirty="0" err="1"/>
              <a:t>одразу</a:t>
            </a:r>
            <a:r>
              <a:rPr dirty="0"/>
              <a:t> </a:t>
            </a:r>
            <a:r>
              <a:rPr dirty="0" err="1"/>
              <a:t>або</a:t>
            </a:r>
            <a:r>
              <a:rPr dirty="0"/>
              <a:t> в </a:t>
            </a:r>
            <a:r>
              <a:rPr dirty="0" err="1"/>
              <a:t>наступному</a:t>
            </a:r>
            <a:r>
              <a:rPr dirty="0"/>
              <a:t>, </a:t>
            </a:r>
            <a:r>
              <a:rPr dirty="0" err="1"/>
              <a:t>шляхом</a:t>
            </a:r>
            <a:r>
              <a:rPr dirty="0"/>
              <a:t> </a:t>
            </a:r>
            <a:r>
              <a:rPr dirty="0" err="1"/>
              <a:t>конвертації</a:t>
            </a:r>
            <a:r>
              <a:rPr dirty="0"/>
              <a:t>).</a:t>
            </a:r>
          </a:p>
          <a:p>
            <a:pPr marL="260604" indent="-260604" algn="just" defTabSz="694944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20"/>
            </a:pPr>
            <a:r>
              <a:rPr dirty="0" err="1"/>
              <a:t>Нарахування</a:t>
            </a:r>
            <a:r>
              <a:rPr dirty="0"/>
              <a:t> </a:t>
            </a:r>
            <a:r>
              <a:rPr dirty="0" err="1"/>
              <a:t>відсотків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суму</a:t>
            </a:r>
            <a:r>
              <a:rPr dirty="0"/>
              <a:t> </a:t>
            </a:r>
            <a:r>
              <a:rPr dirty="0" err="1"/>
              <a:t>інвестиції</a:t>
            </a:r>
            <a:r>
              <a:rPr dirty="0"/>
              <a:t>.</a:t>
            </a:r>
          </a:p>
          <a:p>
            <a:pPr marL="260604" indent="-260604" algn="just" defTabSz="694944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20"/>
            </a:pPr>
            <a:r>
              <a:rPr dirty="0" err="1"/>
              <a:t>Знижка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конвертації</a:t>
            </a:r>
            <a:r>
              <a:rPr dirty="0"/>
              <a:t> (Conversion Discount).</a:t>
            </a:r>
          </a:p>
          <a:p>
            <a:pPr marL="260604" indent="-260604" algn="just" defTabSz="694944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20"/>
            </a:pPr>
            <a:r>
              <a:rPr dirty="0" err="1"/>
              <a:t>Загальна</a:t>
            </a:r>
            <a:r>
              <a:rPr dirty="0"/>
              <a:t> </a:t>
            </a:r>
            <a:r>
              <a:rPr dirty="0" err="1"/>
              <a:t>оцінка</a:t>
            </a:r>
            <a:r>
              <a:rPr dirty="0"/>
              <a:t> </a:t>
            </a:r>
            <a:r>
              <a:rPr dirty="0" err="1"/>
              <a:t>Компанії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Valuation САР.</a:t>
            </a:r>
          </a:p>
          <a:p>
            <a:pPr marL="260604" indent="-260604" algn="just" defTabSz="694944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20"/>
            </a:pPr>
            <a:r>
              <a:rPr dirty="0" err="1"/>
              <a:t>Умови</a:t>
            </a:r>
            <a:r>
              <a:rPr dirty="0"/>
              <a:t> </a:t>
            </a:r>
            <a:r>
              <a:rPr dirty="0" err="1"/>
              <a:t>конвертації</a:t>
            </a:r>
            <a:r>
              <a:rPr dirty="0"/>
              <a:t> (в </a:t>
            </a:r>
            <a:r>
              <a:rPr dirty="0" err="1"/>
              <a:t>тому</a:t>
            </a:r>
            <a:r>
              <a:rPr dirty="0"/>
              <a:t> </a:t>
            </a:r>
            <a:r>
              <a:rPr dirty="0" err="1"/>
              <a:t>числі</a:t>
            </a:r>
            <a:r>
              <a:rPr dirty="0"/>
              <a:t> Qualified Transaction –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відкладеній</a:t>
            </a:r>
            <a:r>
              <a:rPr dirty="0"/>
              <a:t> </a:t>
            </a:r>
            <a:r>
              <a:rPr dirty="0" err="1"/>
              <a:t>конвертації</a:t>
            </a:r>
            <a:r>
              <a:rPr dirty="0"/>
              <a:t>).</a:t>
            </a:r>
          </a:p>
          <a:p>
            <a:pPr marL="260604" indent="-260604" algn="just" defTabSz="694944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20"/>
            </a:pPr>
            <a:r>
              <a:rPr dirty="0" err="1"/>
              <a:t>Статус</a:t>
            </a:r>
            <a:r>
              <a:rPr dirty="0"/>
              <a:t> </a:t>
            </a:r>
            <a:r>
              <a:rPr dirty="0" err="1"/>
              <a:t>сторін</a:t>
            </a:r>
            <a:r>
              <a:rPr dirty="0"/>
              <a:t> й </a:t>
            </a:r>
            <a:r>
              <a:rPr dirty="0" err="1"/>
              <a:t>отриманих</a:t>
            </a:r>
            <a:r>
              <a:rPr dirty="0"/>
              <a:t> </a:t>
            </a:r>
            <a:r>
              <a:rPr dirty="0" err="1"/>
              <a:t>акцій</a:t>
            </a:r>
            <a:r>
              <a:rPr dirty="0"/>
              <a:t> </a:t>
            </a:r>
            <a:r>
              <a:rPr dirty="0" err="1"/>
              <a:t>після</a:t>
            </a:r>
            <a:r>
              <a:rPr dirty="0"/>
              <a:t> </a:t>
            </a:r>
            <a:r>
              <a:rPr dirty="0" err="1"/>
              <a:t>конвертації</a:t>
            </a:r>
            <a:r>
              <a:rPr dirty="0"/>
              <a:t>. </a:t>
            </a:r>
          </a:p>
          <a:p>
            <a:pPr marL="260604" indent="-260604" algn="just" defTabSz="694944">
              <a:lnSpc>
                <a:spcPct val="120000"/>
              </a:lnSpc>
              <a:spcBef>
                <a:spcPts val="700"/>
              </a:spcBef>
              <a:buClr>
                <a:srgbClr val="0070C0"/>
              </a:buClr>
              <a:buSzPts val="1500"/>
              <a:defRPr sz="1520"/>
            </a:pPr>
            <a:r>
              <a:rPr dirty="0" err="1"/>
              <a:t>Ліквідаційні</a:t>
            </a:r>
            <a:r>
              <a:rPr dirty="0"/>
              <a:t> </a:t>
            </a:r>
            <a:r>
              <a:rPr dirty="0" err="1"/>
              <a:t>преференції</a:t>
            </a:r>
            <a:r>
              <a:rPr dirty="0"/>
              <a:t> </a:t>
            </a:r>
            <a:r>
              <a:rPr dirty="0" err="1"/>
              <a:t>та</a:t>
            </a:r>
            <a:r>
              <a:rPr dirty="0"/>
              <a:t> </a:t>
            </a:r>
            <a:r>
              <a:rPr dirty="0" err="1"/>
              <a:t>інші</a:t>
            </a:r>
            <a:r>
              <a:rPr dirty="0"/>
              <a:t> </a:t>
            </a:r>
            <a:r>
              <a:rPr dirty="0" err="1"/>
              <a:t>майбутні</a:t>
            </a:r>
            <a:r>
              <a:rPr dirty="0"/>
              <a:t> </a:t>
            </a:r>
            <a:r>
              <a:rPr dirty="0" err="1"/>
              <a:t>права</a:t>
            </a:r>
            <a:r>
              <a:rPr dirty="0"/>
              <a:t> </a:t>
            </a:r>
            <a:r>
              <a:rPr dirty="0" err="1"/>
              <a:t>інвестора</a:t>
            </a:r>
            <a:r>
              <a:rPr dirty="0"/>
              <a:t>.</a:t>
            </a:r>
          </a:p>
        </p:txBody>
      </p:sp>
      <p:pic>
        <p:nvPicPr>
          <p:cNvPr id="783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84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EA0562-DA20-496E-BCA8-64533B1F0E94}"/>
</file>

<file path=customXml/itemProps2.xml><?xml version="1.0" encoding="utf-8"?>
<ds:datastoreItem xmlns:ds="http://schemas.openxmlformats.org/officeDocument/2006/customXml" ds:itemID="{BDBAE933-09AC-4028-B9F4-3B1E9B12664F}"/>
</file>

<file path=customXml/itemProps3.xml><?xml version="1.0" encoding="utf-8"?>
<ds:datastoreItem xmlns:ds="http://schemas.openxmlformats.org/officeDocument/2006/customXml" ds:itemID="{ADF0515D-7D0C-4E7E-B5DD-BC25479C80E4}"/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101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2022-12-25T13:29:40Z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