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6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Shape 82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29" name="Shape 82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3" cy="47105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766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4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/>
          <a:srcRect l="20417" t="33928" b="1300"/>
          <a:stretch>
            <a:fillRect/>
          </a:stretch>
        </p:blipFill>
        <p:spPr>
          <a:xfrm>
            <a:off x="0" y="10798"/>
            <a:ext cx="8417040" cy="6847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4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4549"/>
            <a:ext cx="6720749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2" y="0"/>
            <a:ext cx="4570218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0" y="0"/>
            <a:ext cx="8426961" cy="6971158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325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8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5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034EA2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6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34EA2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447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5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484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5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6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48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2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5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4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6BB745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605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3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1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50" y="1"/>
            <a:ext cx="3193050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9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4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639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2384" y="5625199"/>
            <a:ext cx="2439617" cy="1232802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64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6" cy="874129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7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0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1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5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6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07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1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4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9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4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</p:spPr>
        <p:txBody>
          <a:bodyPr lIns="25400" tIns="25400" rIns="25400" bIns="25400" anchor="t">
            <a:normAutofit/>
          </a:bodyPr>
          <a:lstStyle>
            <a:lvl1pPr algn="l" defTabSz="1219169">
              <a:lnSpc>
                <a:spcPct val="80000"/>
              </a:lnSpc>
              <a:defRPr sz="4200" b="1" spc="-84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Slide Title</a:t>
            </a:r>
          </a:p>
        </p:txBody>
      </p:sp>
      <p:sp>
        <p:nvSpPr>
          <p:cNvPr id="767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  <a:ln w="3175"/>
        </p:spPr>
        <p:txBody>
          <a:bodyPr lIns="22859" tIns="22859" rIns="22859" bIns="22859">
            <a:normAutofit/>
          </a:bodyPr>
          <a:lstStyle>
            <a:lvl1pPr marL="0" indent="0" defTabSz="412750">
              <a:spcBef>
                <a:spcPts val="0"/>
              </a:spcBef>
              <a:buSzTx/>
              <a:buFontTx/>
              <a:buNone/>
              <a:defRPr sz="2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Slide Subtitle</a:t>
            </a:r>
          </a:p>
        </p:txBody>
      </p:sp>
      <p:sp>
        <p:nvSpPr>
          <p:cNvPr id="76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</p:spPr>
        <p:txBody>
          <a:bodyPr lIns="25400" tIns="25400" rIns="25400" bIns="25400">
            <a:normAutofit/>
          </a:bodyPr>
          <a:lstStyle>
            <a:lvl1pPr marL="304800" indent="-3048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indent="-3048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buChar char="•"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5240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133600" indent="-3048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buChar char="•"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743200" indent="-3048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buChar char="•"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97574" y="6540499"/>
            <a:ext cx="190603" cy="187301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292100"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-ONE-COLUMN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6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9144" y="5906727"/>
            <a:ext cx="1547054" cy="265472"/>
          </a:xfrm>
          <a:prstGeom prst="rect">
            <a:avLst/>
          </a:prstGeom>
          <a:ln w="12700">
            <a:miter lim="400000"/>
          </a:ln>
        </p:spPr>
      </p:pic>
      <p:sp>
        <p:nvSpPr>
          <p:cNvPr id="777" name="Title Text"/>
          <p:cNvSpPr txBox="1">
            <a:spLocks noGrp="1"/>
          </p:cNvSpPr>
          <p:nvPr>
            <p:ph type="title"/>
          </p:nvPr>
        </p:nvSpPr>
        <p:spPr>
          <a:xfrm>
            <a:off x="685800" y="685801"/>
            <a:ext cx="10820400" cy="68580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algn="l">
              <a:lnSpc>
                <a:spcPct val="90000"/>
              </a:lnSpc>
              <a:defRPr>
                <a:solidFill>
                  <a:srgbClr val="000000"/>
                </a:solidFill>
                <a:latin typeface="Proxima Nova Black"/>
                <a:ea typeface="Proxima Nova Black"/>
                <a:cs typeface="Proxima Nova Black"/>
                <a:sym typeface="Proxima Nova Black"/>
              </a:defRPr>
            </a:lvl1pPr>
          </a:lstStyle>
          <a:p>
            <a:r>
              <a:t>Title Text</a:t>
            </a:r>
          </a:p>
        </p:txBody>
      </p:sp>
      <p:sp>
        <p:nvSpPr>
          <p:cNvPr id="778" name="Body Level One…"/>
          <p:cNvSpPr txBox="1">
            <a:spLocks noGrp="1"/>
          </p:cNvSpPr>
          <p:nvPr>
            <p:ph type="body" idx="1"/>
          </p:nvPr>
        </p:nvSpPr>
        <p:spPr>
          <a:xfrm>
            <a:off x="685800" y="2057400"/>
            <a:ext cx="10820400" cy="3429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spcBef>
                <a:spcPts val="1000"/>
              </a:spcBef>
              <a:buSzTx/>
              <a:buFontTx/>
              <a:buNone/>
              <a:defRPr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indent="457200">
              <a:spcBef>
                <a:spcPts val="1000"/>
              </a:spcBef>
              <a:buSzTx/>
              <a:buFontTx/>
              <a:buNone/>
              <a:defRPr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indent="914400">
              <a:spcBef>
                <a:spcPts val="1000"/>
              </a:spcBef>
              <a:buSzTx/>
              <a:buFontTx/>
              <a:buNone/>
              <a:defRPr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indent="1371600">
              <a:spcBef>
                <a:spcPts val="1000"/>
              </a:spcBef>
              <a:buSzTx/>
              <a:buFontTx/>
              <a:buNone/>
              <a:defRPr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indent="1828800">
              <a:spcBef>
                <a:spcPts val="1000"/>
              </a:spcBef>
              <a:buSzTx/>
              <a:buFontTx/>
              <a:buNone/>
              <a:defRPr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9" name="TextBox 13"/>
          <p:cNvSpPr txBox="1"/>
          <p:nvPr/>
        </p:nvSpPr>
        <p:spPr>
          <a:xfrm>
            <a:off x="9486900" y="236808"/>
            <a:ext cx="2121626" cy="256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SoftServe Confidential</a:t>
            </a:r>
          </a:p>
        </p:txBody>
      </p:sp>
      <p:sp>
        <p:nvSpPr>
          <p:cNvPr id="78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97574" y="6540499"/>
            <a:ext cx="190603" cy="187301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292100"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79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96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797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8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0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  <a:ln w="3175"/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8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80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810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8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  <a:ln w="3175"/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813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8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Title Text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 lIns="25400" tIns="25400" rIns="25400" bIns="25400">
            <a:normAutofit/>
          </a:bodyPr>
          <a:lstStyle>
            <a:lvl1pPr defTabSz="412750">
              <a:defRPr sz="5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82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6340" y="6540500"/>
            <a:ext cx="232970" cy="228600"/>
          </a:xfrm>
          <a:prstGeom prst="rect">
            <a:avLst/>
          </a:prstGeom>
        </p:spPr>
        <p:txBody>
          <a:bodyPr lIns="25400" tIns="25400" rIns="25400" bIns="25400" anchor="t"/>
          <a:lstStyle>
            <a:lvl1pPr algn="ctr" defTabSz="412750">
              <a:def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/>
          <p:cNvSpPr txBox="1"/>
          <p:nvPr/>
        </p:nvSpPr>
        <p:spPr>
          <a:xfrm>
            <a:off x="765387" y="4725144"/>
            <a:ext cx="528489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1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832" name="Text Placeholder 1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Дослідження клієнтів</a:t>
            </a:r>
          </a:p>
        </p:txBody>
      </p:sp>
      <p:sp>
        <p:nvSpPr>
          <p:cNvPr id="833" name="Text Placeholder 2"/>
          <p:cNvSpPr>
            <a:spLocks noGrp="1"/>
          </p:cNvSpPr>
          <p:nvPr>
            <p:ph type="body" idx="22"/>
          </p:nvPr>
        </p:nvSpPr>
        <p:spPr>
          <a:xfrm>
            <a:off x="5135893" y="6157444"/>
            <a:ext cx="6432716" cy="4761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Оксана Крикун  |  керівник відділу продакт менеджменту, SoftServe</a:t>
            </a:r>
          </a:p>
        </p:txBody>
      </p:sp>
      <p:pic>
        <p:nvPicPr>
          <p:cNvPr id="834" name="re_start_logo-08.png" descr="re_start_logo-08.png"/>
          <p:cNvPicPr>
            <a:picLocks noChangeAspect="1"/>
          </p:cNvPicPr>
          <p:nvPr/>
        </p:nvPicPr>
        <p:blipFill>
          <a:blip r:embed="rId3"/>
          <a:srcRect t="1257" b="1257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835" name="cyberinnov8_wh.png" descr="cyberinnov8_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340" y="527959"/>
            <a:ext cx="1747415" cy="476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7" name="Picture Placeholder 4" descr="Picture Placeholder 4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838" name="Text Placeholder 2"/>
          <p:cNvSpPr txBox="1">
            <a:spLocks noGrp="1"/>
          </p:cNvSpPr>
          <p:nvPr>
            <p:ph type="body" sz="quarter" idx="1"/>
          </p:nvPr>
        </p:nvSpPr>
        <p:spPr>
          <a:xfrm>
            <a:off x="413163" y="3777525"/>
            <a:ext cx="5976001" cy="875612"/>
          </a:xfrm>
          <a:prstGeom prst="rect">
            <a:avLst/>
          </a:prstGeom>
        </p:spPr>
        <p:txBody>
          <a:bodyPr/>
          <a:lstStyle/>
          <a:p>
            <a:pPr defTabSz="868680">
              <a:spcBef>
                <a:spcPts val="600"/>
              </a:spcBef>
              <a:defRPr sz="2850"/>
            </a:pPr>
            <a:r>
              <a:rPr>
                <a:solidFill>
                  <a:srgbClr val="6BB745"/>
                </a:solidFill>
              </a:rPr>
              <a:t>NIHITO</a:t>
            </a:r>
            <a:r>
              <a:t> </a:t>
            </a:r>
            <a:br/>
            <a:r>
              <a:t>або </a:t>
            </a:r>
            <a:r>
              <a:rPr>
                <a:solidFill>
                  <a:srgbClr val="6BB745"/>
                </a:solidFill>
              </a:rPr>
              <a:t>негайно вийди з будівлі </a:t>
            </a:r>
            <a:r>
              <a:t>принцип!</a:t>
            </a:r>
          </a:p>
        </p:txBody>
      </p:sp>
      <p:pic>
        <p:nvPicPr>
          <p:cNvPr id="839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840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7502" y="603605"/>
            <a:ext cx="1793091" cy="3337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Коли почати?</a:t>
            </a:r>
          </a:p>
        </p:txBody>
      </p:sp>
      <p:pic>
        <p:nvPicPr>
          <p:cNvPr id="843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268" r="268"/>
          <a:stretch>
            <a:fillRect/>
          </a:stretch>
        </p:blipFill>
        <p:spPr>
          <a:xfrm>
            <a:off x="623391" y="4065749"/>
            <a:ext cx="10945217" cy="1584177"/>
          </a:xfrm>
          <a:prstGeom prst="rect">
            <a:avLst/>
          </a:prstGeom>
        </p:spPr>
      </p:pic>
      <p:grpSp>
        <p:nvGrpSpPr>
          <p:cNvPr id="846" name="Google Shape;287;p45"/>
          <p:cNvGrpSpPr/>
          <p:nvPr/>
        </p:nvGrpSpPr>
        <p:grpSpPr>
          <a:xfrm>
            <a:off x="729235" y="1293214"/>
            <a:ext cx="2388300" cy="714601"/>
            <a:chOff x="0" y="0"/>
            <a:chExt cx="2388299" cy="714600"/>
          </a:xfrm>
        </p:grpSpPr>
        <p:sp>
          <p:nvSpPr>
            <p:cNvPr id="844" name="Shape"/>
            <p:cNvSpPr/>
            <p:nvPr/>
          </p:nvSpPr>
          <p:spPr>
            <a:xfrm>
              <a:off x="0" y="-1"/>
              <a:ext cx="2388300" cy="714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369" y="0"/>
                  </a:lnTo>
                  <a:lnTo>
                    <a:pt x="21600" y="10800"/>
                  </a:lnTo>
                  <a:lnTo>
                    <a:pt x="18369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5" name="На старті"/>
            <p:cNvSpPr txBox="1"/>
            <p:nvPr/>
          </p:nvSpPr>
          <p:spPr>
            <a:xfrm>
              <a:off x="4762" y="141504"/>
              <a:ext cx="2200126" cy="431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r>
                <a:t>На старті</a:t>
              </a:r>
            </a:p>
          </p:txBody>
        </p:sp>
      </p:grpSp>
      <p:grpSp>
        <p:nvGrpSpPr>
          <p:cNvPr id="849" name="Google Shape;288;p45"/>
          <p:cNvGrpSpPr/>
          <p:nvPr/>
        </p:nvGrpSpPr>
        <p:grpSpPr>
          <a:xfrm>
            <a:off x="4901850" y="1293214"/>
            <a:ext cx="2388300" cy="714601"/>
            <a:chOff x="0" y="0"/>
            <a:chExt cx="2388299" cy="714600"/>
          </a:xfrm>
        </p:grpSpPr>
        <p:sp>
          <p:nvSpPr>
            <p:cNvPr id="847" name="Shape"/>
            <p:cNvSpPr/>
            <p:nvPr/>
          </p:nvSpPr>
          <p:spPr>
            <a:xfrm>
              <a:off x="0" y="-1"/>
              <a:ext cx="2388300" cy="714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369" y="0"/>
                  </a:lnTo>
                  <a:lnTo>
                    <a:pt x="21600" y="10800"/>
                  </a:lnTo>
                  <a:lnTo>
                    <a:pt x="18369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8" name="В процесі"/>
            <p:cNvSpPr txBox="1"/>
            <p:nvPr/>
          </p:nvSpPr>
          <p:spPr>
            <a:xfrm>
              <a:off x="4762" y="141504"/>
              <a:ext cx="2200126" cy="431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r>
                <a:t>В процесі</a:t>
              </a:r>
            </a:p>
          </p:txBody>
        </p:sp>
      </p:grpSp>
      <p:grpSp>
        <p:nvGrpSpPr>
          <p:cNvPr id="852" name="Google Shape;289;p45"/>
          <p:cNvGrpSpPr/>
          <p:nvPr/>
        </p:nvGrpSpPr>
        <p:grpSpPr>
          <a:xfrm>
            <a:off x="8866050" y="1293214"/>
            <a:ext cx="2388301" cy="714601"/>
            <a:chOff x="0" y="0"/>
            <a:chExt cx="2388299" cy="714600"/>
          </a:xfrm>
        </p:grpSpPr>
        <p:sp>
          <p:nvSpPr>
            <p:cNvPr id="850" name="Shape"/>
            <p:cNvSpPr/>
            <p:nvPr/>
          </p:nvSpPr>
          <p:spPr>
            <a:xfrm>
              <a:off x="0" y="-1"/>
              <a:ext cx="2388300" cy="714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369" y="0"/>
                  </a:lnTo>
                  <a:lnTo>
                    <a:pt x="21600" y="10800"/>
                  </a:lnTo>
                  <a:lnTo>
                    <a:pt x="18369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1" name="Опісля"/>
            <p:cNvSpPr txBox="1"/>
            <p:nvPr/>
          </p:nvSpPr>
          <p:spPr>
            <a:xfrm>
              <a:off x="4762" y="141504"/>
              <a:ext cx="2200126" cy="431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r>
                <a:t>Опісля</a:t>
              </a:r>
            </a:p>
          </p:txBody>
        </p:sp>
      </p:grpSp>
      <p:sp>
        <p:nvSpPr>
          <p:cNvPr id="853" name="Google Shape;290;p45"/>
          <p:cNvSpPr txBox="1"/>
          <p:nvPr/>
        </p:nvSpPr>
        <p:spPr>
          <a:xfrm>
            <a:off x="602234" y="2153404"/>
            <a:ext cx="3581258" cy="1592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Визначити користувачів </a:t>
            </a:r>
            <a:br/>
            <a:r>
              <a:t>і їх потреби </a:t>
            </a:r>
          </a:p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Сформувати і провалідувати гіпотези що будувати</a:t>
            </a:r>
          </a:p>
        </p:txBody>
      </p:sp>
      <p:sp>
        <p:nvSpPr>
          <p:cNvPr id="854" name="Google Shape;291;p45"/>
          <p:cNvSpPr txBox="1"/>
          <p:nvPr/>
        </p:nvSpPr>
        <p:spPr>
          <a:xfrm>
            <a:off x="4769648" y="2131446"/>
            <a:ext cx="2652704" cy="1592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marL="342900" indent="-317500">
              <a:buClr>
                <a:srgbClr val="0070C0"/>
              </a:buClr>
              <a:buSzPts val="1800"/>
              <a:buFont typeface="Arial"/>
              <a:buChar char="•"/>
            </a:pPr>
            <a:r>
              <a:t>Оцінити, чи початкові гіпотези працюють </a:t>
            </a:r>
          </a:p>
          <a:p>
            <a:pPr marL="342900" indent="-317500">
              <a:buClr>
                <a:srgbClr val="0070C0"/>
              </a:buClr>
              <a:buSzPts val="1800"/>
              <a:buFont typeface="Arial"/>
              <a:buChar char="•"/>
            </a:pPr>
            <a:r>
              <a:t>Спрямувати розробку продукту у потрібному руслі</a:t>
            </a:r>
          </a:p>
        </p:txBody>
      </p:sp>
      <p:sp>
        <p:nvSpPr>
          <p:cNvPr id="855" name="Google Shape;292;p45"/>
          <p:cNvSpPr txBox="1"/>
          <p:nvPr/>
        </p:nvSpPr>
        <p:spPr>
          <a:xfrm>
            <a:off x="8466868" y="2131446"/>
            <a:ext cx="3186665" cy="1300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Проаналізувати результати - що працює а що ні </a:t>
            </a:r>
          </a:p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Прийняти рішення щодо подальшої розробки</a:t>
            </a:r>
          </a:p>
        </p:txBody>
      </p:sp>
      <p:pic>
        <p:nvPicPr>
          <p:cNvPr id="856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57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Способи</a:t>
            </a:r>
          </a:p>
        </p:txBody>
      </p:sp>
      <p:pic>
        <p:nvPicPr>
          <p:cNvPr id="860" name="re_start_logo-08.png" descr="re_start_logo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61" name="cyberinnov8_bl.png" descr="cyberinnov8_b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862" name="image36.png" descr="image3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8049" y="218456"/>
            <a:ext cx="7195902" cy="56590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4" name="Tijdelijke aanduiding voor afbeelding 5" descr="Tijdelijke aanduiding voor afbeelding 5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4463819" y="1196751"/>
            <a:ext cx="3360374" cy="4176466"/>
          </a:xfrm>
          <a:prstGeom prst="rect">
            <a:avLst/>
          </a:prstGeom>
        </p:spPr>
      </p:pic>
      <p:pic>
        <p:nvPicPr>
          <p:cNvPr id="865" name="Tijdelijke aanduiding voor afbeelding 6" descr="Tijdelijke aanduiding voor afbeelding 6"/>
          <p:cNvPicPr>
            <a:picLocks noGrp="1" noChangeAspect="1"/>
          </p:cNvPicPr>
          <p:nvPr>
            <p:ph type="pic" idx="22"/>
          </p:nvPr>
        </p:nvPicPr>
        <p:blipFill>
          <a:blip r:embed="rId3"/>
          <a:stretch>
            <a:fillRect/>
          </a:stretch>
        </p:blipFill>
        <p:spPr>
          <a:xfrm>
            <a:off x="8208236" y="1196751"/>
            <a:ext cx="3360374" cy="4176466"/>
          </a:xfrm>
          <a:prstGeom prst="rect">
            <a:avLst/>
          </a:prstGeom>
        </p:spPr>
      </p:pic>
      <p:sp>
        <p:nvSpPr>
          <p:cNvPr id="866" name="Tijdelijke aanduiding voor tekst 3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4483694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Інтерв’ю. Питання</a:t>
            </a:r>
          </a:p>
        </p:txBody>
      </p:sp>
      <p:sp>
        <p:nvSpPr>
          <p:cNvPr id="867" name="Tijdelijke aanduiding voor tekst 4"/>
          <p:cNvSpPr>
            <a:spLocks noGrp="1"/>
          </p:cNvSpPr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lnSpc>
                <a:spcPct val="113000"/>
              </a:lnSpc>
            </a:pPr>
            <a:r>
              <a:t>Відкриті для розуміння контексту</a:t>
            </a:r>
          </a:p>
          <a:p>
            <a:pPr>
              <a:lnSpc>
                <a:spcPct val="113000"/>
              </a:lnSpc>
            </a:pPr>
            <a:r>
              <a:t>Питайте, а не продавайте. Хороше питання “Чому”</a:t>
            </a:r>
          </a:p>
          <a:p>
            <a:pPr>
              <a:lnSpc>
                <a:spcPct val="113000"/>
              </a:lnSpc>
            </a:pPr>
            <a:r>
              <a:t>Ви є слухачем - дайте своєму візаві говорити</a:t>
            </a:r>
          </a:p>
          <a:p>
            <a:pPr>
              <a:lnSpc>
                <a:spcPct val="113000"/>
              </a:lnSpc>
            </a:pPr>
            <a:r>
              <a:t>Не заповнюйте тишу увесь час - дайте вашому візаві подумати</a:t>
            </a:r>
          </a:p>
          <a:p>
            <a:pPr>
              <a:lnSpc>
                <a:spcPct val="113000"/>
              </a:lnSpc>
            </a:pPr>
            <a:r>
              <a:t>Записуйте інтерв'ю, переслуховуйте і нотуйте</a:t>
            </a:r>
          </a:p>
        </p:txBody>
      </p:sp>
      <p:pic>
        <p:nvPicPr>
          <p:cNvPr id="868" name="re_start_logo-08.png" descr="re_start_logo-0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69" name="cyberinnov8_bl.png" descr="cyberinnov8_b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1" name="Tijdelijke aanduiding voor afbeelding 4" descr="Tijdelijke aanduiding voor afbeelding 4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872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73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sp>
        <p:nvSpPr>
          <p:cNvPr id="874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Що ще важливо під час інтерв’ю?</a:t>
            </a:r>
          </a:p>
        </p:txBody>
      </p:sp>
      <p:sp>
        <p:nvSpPr>
          <p:cNvPr id="875" name="Tijdelijke aanduiding voor tekst 3"/>
          <p:cNvSpPr/>
          <p:nvPr/>
        </p:nvSpPr>
        <p:spPr>
          <a:xfrm>
            <a:off x="623393" y="1196976"/>
            <a:ext cx="7128000" cy="45750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algn="just"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Font typeface="Arial"/>
              <a:defRPr sz="2000" b="1"/>
            </a:pPr>
            <a:r>
              <a:t>Питання на “біль”</a:t>
            </a:r>
          </a:p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  <a:buFont typeface="Arial"/>
              <a:buChar char="•"/>
              <a:defRPr sz="2000"/>
            </a:pPr>
            <a:r>
              <a:t>Що значить “занадто” багато часу / дорого / незручно? </a:t>
            </a:r>
          </a:p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  <a:buFont typeface="Arial"/>
              <a:buChar char="•"/>
              <a:defRPr sz="2000"/>
            </a:pPr>
            <a:r>
              <a:t>Що змушує вас погано почуватись щодо цього? </a:t>
            </a:r>
          </a:p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  <a:buFont typeface="Arial"/>
              <a:buChar char="•"/>
              <a:defRPr sz="2000"/>
            </a:pPr>
            <a:r>
              <a:t>Що станеться, якщо ви вирішите цю проблему?</a:t>
            </a:r>
          </a:p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  <a:buFont typeface="Arial"/>
              <a:buChar char="•"/>
              <a:defRPr sz="2000"/>
            </a:pPr>
            <a:endParaRPr/>
          </a:p>
          <a:p>
            <a:pPr algn="just"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Font typeface="Arial"/>
              <a:defRPr sz="2000" b="1"/>
            </a:pPr>
            <a:r>
              <a:t>Питання на те, що вони хочуть досягнути</a:t>
            </a:r>
          </a:p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  <a:buFont typeface="Arial"/>
              <a:buChar char="•"/>
              <a:defRPr sz="2000"/>
            </a:pPr>
            <a:r>
              <a:t>Як ваші клієнти вимірюють успіх чи проблему? </a:t>
            </a:r>
          </a:p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  <a:buFont typeface="Arial"/>
              <a:buChar char="•"/>
              <a:defRPr sz="2000"/>
            </a:pPr>
            <a:r>
              <a:t>Як існуючі ціннісні пропозиції задовольняють клієнтів? </a:t>
            </a:r>
          </a:p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  <a:buFont typeface="Arial"/>
              <a:buChar char="•"/>
              <a:defRPr sz="2000"/>
            </a:pPr>
            <a:r>
              <a:t>Що вже є на ринку, що їм подобається?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412F898-465C-4826-BF9B-7FC3EC5F888B}"/>
</file>

<file path=customXml/itemProps2.xml><?xml version="1.0" encoding="utf-8"?>
<ds:datastoreItem xmlns:ds="http://schemas.openxmlformats.org/officeDocument/2006/customXml" ds:itemID="{642AE96D-D0C1-4C39-A419-7DDDCF833C1A}"/>
</file>

<file path=customXml/itemProps3.xml><?xml version="1.0" encoding="utf-8"?>
<ds:datastoreItem xmlns:ds="http://schemas.openxmlformats.org/officeDocument/2006/customXml" ds:itemID="{36C2096D-8976-4B78-AF5A-16C535AF036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</Words>
  <Application>Microsoft Office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Helvetica Light</vt:lpstr>
      <vt:lpstr>Helvetica Neue</vt:lpstr>
      <vt:lpstr>Open Sans</vt:lpstr>
      <vt:lpstr>Proxima Nova Black</vt:lpstr>
      <vt:lpstr>Titillium</vt:lpstr>
      <vt:lpstr>01_donker blauwe achtergrond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1</cp:revision>
  <dcterms:modified xsi:type="dcterms:W3CDTF">2022-12-25T19:48:18Z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